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7"/>
  </p:notesMasterIdLst>
  <p:handoutMasterIdLst>
    <p:handoutMasterId r:id="rId8"/>
  </p:handoutMasterIdLst>
  <p:sldIdLst>
    <p:sldId id="256" r:id="rId2"/>
    <p:sldId id="420" r:id="rId3"/>
    <p:sldId id="423" r:id="rId4"/>
    <p:sldId id="422" r:id="rId5"/>
    <p:sldId id="424" r:id="rId6"/>
  </p:sldIdLst>
  <p:sldSz cx="9144000" cy="6858000" type="screen4x3"/>
  <p:notesSz cx="6858000" cy="99472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2" autoAdjust="0"/>
    <p:restoredTop sz="80690" autoAdjust="0"/>
  </p:normalViewPr>
  <p:slideViewPr>
    <p:cSldViewPr snapToGrid="0">
      <p:cViewPr varScale="1">
        <p:scale>
          <a:sx n="94" d="100"/>
          <a:sy n="94" d="100"/>
        </p:scale>
        <p:origin x="20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16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32512-F74A-4FA4-81DF-991CC4DC943A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0A4C8-C495-495F-A9BF-DB91F87C4C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833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92E36-0481-43F7-94D2-DD79B9F7718D}" type="datetimeFigureOut">
              <a:rPr lang="zh-CN" altLang="en-US" smtClean="0"/>
              <a:t>2021/11/13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65344-2AAE-4379-A6DA-E2E2D4D2A5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128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863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95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562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098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595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75388" y="6411074"/>
            <a:ext cx="546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IEEE Technical Committee on Cognitive Networks (TCCN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2272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032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文本框 6"/>
          <p:cNvSpPr txBox="1"/>
          <p:nvPr userDrawn="1"/>
        </p:nvSpPr>
        <p:spPr>
          <a:xfrm>
            <a:off x="75388" y="6411074"/>
            <a:ext cx="546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IEEE Technical Committee on Cognitive Networks (TCCN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06077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54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422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46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118" y="1952159"/>
            <a:ext cx="7543800" cy="1450757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56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906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35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33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61371"/>
            <a:ext cx="9144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34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8499" y="811010"/>
            <a:ext cx="7966896" cy="2301002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dirty="0">
                <a:latin typeface="+mn-lt"/>
              </a:rPr>
              <a:t>Special Interest </a:t>
            </a:r>
            <a:r>
              <a:rPr lang="en-US" altLang="zh-CN" sz="4000" dirty="0" smtClean="0">
                <a:latin typeface="+mn-lt"/>
              </a:rPr>
              <a:t>Groups(SIG) on </a:t>
            </a:r>
            <a:r>
              <a:rPr lang="en-US" altLang="zh-CN" sz="4000" dirty="0">
                <a:latin typeface="+mn-lt"/>
              </a:rPr>
              <a:t>AI Empowered Internet of Vehicles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03556" y="3458073"/>
            <a:ext cx="388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/>
              <a:t>Chair: Ning Zhang</a:t>
            </a:r>
          </a:p>
          <a:p>
            <a:pPr algn="ctr"/>
            <a:r>
              <a:rPr lang="en-US" altLang="zh-CN" sz="2000" dirty="0" smtClean="0"/>
              <a:t>    University of Windsor, Canada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383689" y="4513000"/>
            <a:ext cx="6396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 err="1" smtClean="0"/>
              <a:t>Xianfu</a:t>
            </a:r>
            <a:r>
              <a:rPr lang="en-US" sz="1600" dirty="0" smtClean="0"/>
              <a:t> </a:t>
            </a:r>
            <a:r>
              <a:rPr lang="en-US" sz="1600" dirty="0"/>
              <a:t>Chen, </a:t>
            </a:r>
            <a:r>
              <a:rPr lang="en-US" sz="1600" dirty="0" smtClean="0"/>
              <a:t>VTT </a:t>
            </a:r>
            <a:r>
              <a:rPr lang="en-US" sz="1600" dirty="0"/>
              <a:t>Technical Research Centre of Finland, Finland</a:t>
            </a:r>
          </a:p>
          <a:p>
            <a:pPr lvl="1"/>
            <a:r>
              <a:rPr lang="en-US" sz="1600" dirty="0" err="1"/>
              <a:t>Alagan</a:t>
            </a:r>
            <a:r>
              <a:rPr lang="en-US" sz="1600" dirty="0"/>
              <a:t> </a:t>
            </a:r>
            <a:r>
              <a:rPr lang="en-US" sz="1600" dirty="0" err="1"/>
              <a:t>Anpalagan</a:t>
            </a:r>
            <a:r>
              <a:rPr lang="en-US" sz="1600" dirty="0"/>
              <a:t>, </a:t>
            </a:r>
            <a:r>
              <a:rPr lang="en-US" sz="1600" dirty="0" smtClean="0"/>
              <a:t>Ryerson </a:t>
            </a:r>
            <a:r>
              <a:rPr lang="en-US" sz="1600" dirty="0"/>
              <a:t>University, Canada</a:t>
            </a:r>
          </a:p>
          <a:p>
            <a:pPr lvl="1"/>
            <a:r>
              <a:rPr lang="en-US" sz="1600" dirty="0" err="1"/>
              <a:t>Ning</a:t>
            </a:r>
            <a:r>
              <a:rPr lang="en-US" sz="1600" dirty="0"/>
              <a:t> Lu, </a:t>
            </a:r>
            <a:r>
              <a:rPr lang="en-US" sz="1600" dirty="0" smtClean="0"/>
              <a:t>Queen’s </a:t>
            </a:r>
            <a:r>
              <a:rPr lang="en-US" sz="1600" dirty="0"/>
              <a:t>University, Canada</a:t>
            </a:r>
            <a:endParaRPr lang="en-US" altLang="zh-CN" dirty="0"/>
          </a:p>
        </p:txBody>
      </p:sp>
      <p:sp>
        <p:nvSpPr>
          <p:cNvPr id="3" name="矩形 2"/>
          <p:cNvSpPr/>
          <p:nvPr/>
        </p:nvSpPr>
        <p:spPr>
          <a:xfrm>
            <a:off x="1478321" y="4697666"/>
            <a:ext cx="1325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Vice Chairs: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4705" y="132516"/>
            <a:ext cx="52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Scope and Objectives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16678" y="1158604"/>
            <a:ext cx="83615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Internet </a:t>
            </a:r>
            <a:r>
              <a:rPr lang="en-US" dirty="0"/>
              <a:t>of Vehicles (</a:t>
            </a:r>
            <a:r>
              <a:rPr lang="en-US" dirty="0" err="1"/>
              <a:t>IoV</a:t>
            </a:r>
            <a:r>
              <a:rPr lang="en-US" dirty="0" smtClean="0"/>
              <a:t>) (including UAVs) </a:t>
            </a:r>
            <a:r>
              <a:rPr lang="en-US" dirty="0"/>
              <a:t>empower vehicles to communicate with the surrounding environment and remote </a:t>
            </a:r>
            <a:r>
              <a:rPr lang="en-US" dirty="0" smtClean="0"/>
              <a:t>servers, </a:t>
            </a:r>
            <a:r>
              <a:rPr lang="en-US" dirty="0"/>
              <a:t>enabling a wide range of on-the-go services, including road safety, infotainment, </a:t>
            </a:r>
            <a:r>
              <a:rPr lang="en-US" dirty="0" smtClean="0"/>
              <a:t>intelligent transportation, data acquisition. </a:t>
            </a:r>
            <a:r>
              <a:rPr lang="en-US" dirty="0"/>
              <a:t>To better support </a:t>
            </a:r>
            <a:r>
              <a:rPr lang="en-US" dirty="0" err="1"/>
              <a:t>IoV</a:t>
            </a:r>
            <a:r>
              <a:rPr lang="en-US" dirty="0"/>
              <a:t>, heterogeneous networks </a:t>
            </a:r>
            <a:r>
              <a:rPr lang="en-US" dirty="0" smtClean="0"/>
              <a:t>(terrestrial networks, aerial networks and satellite networks) and </a:t>
            </a:r>
            <a:r>
              <a:rPr lang="en-US" dirty="0"/>
              <a:t>heterogeneous resources (communication, computing and storage) expects to be integrated to provide service </a:t>
            </a:r>
            <a:r>
              <a:rPr lang="en-US" dirty="0" smtClean="0"/>
              <a:t>anywhere </a:t>
            </a:r>
            <a:r>
              <a:rPr lang="en-US" dirty="0"/>
              <a:t>and anytime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such a dynamic and complex scenario, many technical challenges arise, </a:t>
            </a:r>
            <a:r>
              <a:rPr lang="en-US" dirty="0" smtClean="0"/>
              <a:t>e.g., </a:t>
            </a:r>
            <a:r>
              <a:rPr lang="en-US" dirty="0"/>
              <a:t>high mobility of vehicles, stringent of service requirements, multi-dimensional </a:t>
            </a:r>
            <a:r>
              <a:rPr lang="en-US" dirty="0" smtClean="0"/>
              <a:t>randomness, </a:t>
            </a:r>
            <a:r>
              <a:rPr lang="en-US" dirty="0"/>
              <a:t>great heterogeneity, etc. Artificial intelligence (AI) has great potential to address these technical challenges and manage heterogeneous resources efficiently to meet different quality of service (</a:t>
            </a:r>
            <a:r>
              <a:rPr lang="en-US" dirty="0" err="1"/>
              <a:t>QoS</a:t>
            </a:r>
            <a:r>
              <a:rPr lang="en-US" dirty="0"/>
              <a:t>) requirements of </a:t>
            </a:r>
            <a:r>
              <a:rPr lang="en-US" dirty="0" err="1"/>
              <a:t>IoV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This SIG </a:t>
            </a:r>
            <a:r>
              <a:rPr lang="en-US" dirty="0"/>
              <a:t>group aims to provide a platform for researchers and developers from both industry and academia to exchange ideas, discuss key technologies, and share latest results, to promote the development of AI empowered </a:t>
            </a:r>
            <a:r>
              <a:rPr lang="en-US" dirty="0" err="1"/>
              <a:t>IoV</a:t>
            </a:r>
            <a:r>
              <a:rPr lang="en-US" dirty="0"/>
              <a:t>. </a:t>
            </a:r>
          </a:p>
          <a:p>
            <a:pPr lvl="1"/>
            <a:r>
              <a:rPr lang="en-US" sz="1600" dirty="0"/>
              <a:t/>
            </a:r>
            <a:br>
              <a:rPr lang="en-US" sz="1600" dirty="0"/>
            </a:br>
            <a:endParaRPr lang="it-IT" altLang="zh-CN" sz="1600" dirty="0" smtClean="0"/>
          </a:p>
          <a:p>
            <a:pPr marL="1524000" lvl="2" indent="-260350">
              <a:tabLst>
                <a:tab pos="1701800" algn="l"/>
              </a:tabLst>
            </a:pPr>
            <a:endParaRPr lang="it-IT" altLang="zh-CN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15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90325" y="168050"/>
            <a:ext cx="2701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</a:rPr>
              <a:t>Recent 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Update</a:t>
            </a:r>
            <a:endParaRPr lang="zh-CN" altLang="en-US" sz="2800" b="1" dirty="0">
              <a:solidFill>
                <a:srgbClr val="0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0325" y="957560"/>
            <a:ext cx="8779761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marR="0" lvl="0" indent="-446088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</a:rPr>
              <a:t>Completed</a:t>
            </a:r>
            <a:r>
              <a:rPr kumimoji="0" lang="en-US" altLang="zh-CN" sz="24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</a:rPr>
              <a:t>Activities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2000" i="1" dirty="0" smtClean="0"/>
              <a:t>IEEE </a:t>
            </a:r>
            <a:r>
              <a:rPr lang="en-US" altLang="zh-CN" sz="2000" i="1" dirty="0"/>
              <a:t>Internet of Thing </a:t>
            </a:r>
            <a:r>
              <a:rPr lang="en-US" altLang="zh-CN" sz="2000" i="1" dirty="0" smtClean="0"/>
              <a:t>Journal</a:t>
            </a:r>
            <a:r>
              <a:rPr lang="en-US" altLang="zh-CN" sz="2000" dirty="0" smtClean="0"/>
              <a:t>, SI on </a:t>
            </a:r>
            <a:r>
              <a:rPr lang="en-US" altLang="zh-CN" sz="2000" dirty="0"/>
              <a:t>Space-Air-Ground Integrated Networks for Internet of </a:t>
            </a:r>
            <a:r>
              <a:rPr lang="en-US" altLang="zh-CN" sz="2000" dirty="0" smtClean="0"/>
              <a:t>Vehicles </a:t>
            </a:r>
          </a:p>
          <a:p>
            <a:pPr lvl="1">
              <a:defRPr/>
            </a:pPr>
            <a:endParaRPr lang="en-US" altLang="zh-CN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i="1" dirty="0" smtClean="0"/>
              <a:t>IEEE VTC-Fall 2021 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600" i="1" dirty="0" smtClean="0"/>
              <a:t>TPC chair (Ning Zhang)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600" i="1" dirty="0" smtClean="0"/>
              <a:t>Track chair (</a:t>
            </a:r>
            <a:r>
              <a:rPr lang="en-US" sz="1600" i="1" dirty="0" err="1" smtClean="0"/>
              <a:t>Xianfu</a:t>
            </a:r>
            <a:r>
              <a:rPr lang="en-US" sz="1600" i="1" dirty="0" smtClean="0"/>
              <a:t> Chen), </a:t>
            </a:r>
            <a:r>
              <a:rPr lang="en-US" sz="1400" b="1" dirty="0" err="1"/>
              <a:t>Airbone</a:t>
            </a:r>
            <a:r>
              <a:rPr lang="en-US" sz="1400" b="1" dirty="0"/>
              <a:t> and Maritime Mobile Systems and Services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600" i="1" dirty="0" smtClean="0"/>
              <a:t>Track chair (Ning Lu), </a:t>
            </a:r>
            <a:r>
              <a:rPr lang="en-US" sz="1400" b="1" dirty="0"/>
              <a:t>Electric Vehicles, Vehicular Electronics, and Intelligent </a:t>
            </a:r>
            <a:r>
              <a:rPr lang="en-US" sz="1400" b="1" dirty="0" smtClean="0"/>
              <a:t>Transportation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i="1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i="1" dirty="0" smtClean="0"/>
              <a:t>IEEE </a:t>
            </a:r>
            <a:r>
              <a:rPr lang="en-US" i="1" dirty="0"/>
              <a:t>IECON </a:t>
            </a:r>
            <a:r>
              <a:rPr lang="en-US" i="1" dirty="0" smtClean="0"/>
              <a:t>2021</a:t>
            </a:r>
            <a:r>
              <a:rPr lang="en-US" dirty="0" smtClean="0"/>
              <a:t>, </a:t>
            </a:r>
            <a:r>
              <a:rPr lang="en-US" dirty="0"/>
              <a:t>IEEE 47th Annual Conference of IEEE Industrial Electronics </a:t>
            </a:r>
            <a:r>
              <a:rPr lang="en-US" dirty="0" smtClean="0"/>
              <a:t>Society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600" i="1" dirty="0"/>
              <a:t>Track Chair</a:t>
            </a:r>
            <a:r>
              <a:rPr lang="en-US" sz="1600" dirty="0"/>
              <a:t>, SS on Recent Advances in </a:t>
            </a:r>
            <a:r>
              <a:rPr lang="en-US" sz="1600" b="1" dirty="0"/>
              <a:t>Decision-Making and Motion Control for Autonomous Vehicles</a:t>
            </a:r>
            <a:r>
              <a:rPr lang="en-US" sz="1600" dirty="0"/>
              <a:t>, 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600" i="1" dirty="0"/>
              <a:t>Track Chair</a:t>
            </a:r>
            <a:r>
              <a:rPr lang="en-US" sz="1600" dirty="0"/>
              <a:t>, SS on Recent Advances in </a:t>
            </a:r>
            <a:r>
              <a:rPr lang="en-US" sz="1600" b="1" dirty="0"/>
              <a:t>Sliding Mode Control and Model Predictive Control for Automated and Autonomous </a:t>
            </a:r>
            <a:r>
              <a:rPr lang="en-US" sz="1600" b="1" dirty="0" smtClean="0"/>
              <a:t>Vehicles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i="1" dirty="0"/>
              <a:t>EAI MONAMI 2021 - 11th EAI International Conference on Mobile Networks and Management</a:t>
            </a:r>
          </a:p>
          <a:p>
            <a:pPr lvl="2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2000" dirty="0" smtClean="0"/>
          </a:p>
          <a:p>
            <a:pPr lvl="1">
              <a:defRPr/>
            </a:pPr>
            <a:endParaRPr lang="en-US" altLang="zh-CN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4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90325" y="168050"/>
            <a:ext cx="2701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</a:rPr>
              <a:t>Recent 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Update</a:t>
            </a:r>
            <a:endParaRPr lang="zh-CN" altLang="en-US" sz="2800" b="1" dirty="0">
              <a:solidFill>
                <a:srgbClr val="0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025" y="966500"/>
            <a:ext cx="84317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marR="0" lvl="0" indent="-446088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宋体" panose="02010600030101010101" pitchFamily="2" charset="-122"/>
                <a:cs typeface="+mn-cs"/>
              </a:rPr>
              <a:t>Ongoing Activities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宋体" panose="02010600030101010101" pitchFamily="2" charset="-122"/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i="1" dirty="0"/>
              <a:t>IEEE Transactions on Intelligent Transportation Systems (ITS), </a:t>
            </a:r>
            <a:r>
              <a:rPr lang="en-US" sz="2000" dirty="0"/>
              <a:t>SI on Space-Air-Ground Integrated Networks for Intelligent Transportation </a:t>
            </a:r>
            <a:r>
              <a:rPr lang="en-US" sz="2000" dirty="0" smtClean="0"/>
              <a:t>Systems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i="1" dirty="0"/>
              <a:t>IEEE Vehicular Technology Magazine</a:t>
            </a:r>
            <a:r>
              <a:rPr lang="en-US" sz="2000" dirty="0"/>
              <a:t>: SI on Artificial Intelligence for Autonomous Vehicular Networks</a:t>
            </a:r>
            <a:endParaRPr lang="en-US" sz="2000" i="1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i="1" dirty="0"/>
              <a:t>IEEE ICC 2022</a:t>
            </a:r>
            <a:r>
              <a:rPr lang="en-US" sz="2000" dirty="0"/>
              <a:t>- Cognitive Radio and AI-Enabled Networks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i="1" dirty="0"/>
              <a:t>IEEE INFOCOM </a:t>
            </a:r>
            <a:r>
              <a:rPr lang="en-US" sz="2000" dirty="0"/>
              <a:t>Workshop on Pervasive Network Intelligence for 6G Networks (PerAI-6G</a:t>
            </a:r>
            <a:r>
              <a:rPr lang="en-US" sz="20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i="1" dirty="0"/>
              <a:t>IEEE ICC 2022</a:t>
            </a:r>
            <a:r>
              <a:rPr lang="en-US" sz="2000" dirty="0"/>
              <a:t>- Workshop on Data Driven Intelligence for Networks and Systems (DDINS</a:t>
            </a:r>
            <a:r>
              <a:rPr lang="en-US" sz="2000" dirty="0" smtClean="0"/>
              <a:t>)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altLang="zh-CN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54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1142912" y="2501134"/>
            <a:ext cx="7117766" cy="134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1" lang="en-US" altLang="zh-CN" sz="4066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굴림" panose="020B0600000101010101" pitchFamily="34" charset="-127"/>
              </a:rPr>
              <a:t>Thank  you !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1" lang="en-US" altLang="zh-CN" sz="4066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굴림" panose="020B0600000101010101" pitchFamily="34" charset="-127"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417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顾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12585</TotalTime>
  <Words>427</Words>
  <Application>Microsoft Office PowerPoint</Application>
  <PresentationFormat>全屏显示(4:3)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굴림</vt:lpstr>
      <vt:lpstr>SimSun</vt:lpstr>
      <vt:lpstr>等线</vt:lpstr>
      <vt:lpstr>Arial</vt:lpstr>
      <vt:lpstr>Calibri</vt:lpstr>
      <vt:lpstr>Calibri Light</vt:lpstr>
      <vt:lpstr>Monotype Corsiva</vt:lpstr>
      <vt:lpstr>Wingdings</vt:lpstr>
      <vt:lpstr>回顾</vt:lpstr>
      <vt:lpstr>Special Interest Groups(SIG) on AI Empowered Internet of Vehicles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丁祎楠</dc:creator>
  <cp:lastModifiedBy>Microsoft 帐户</cp:lastModifiedBy>
  <cp:revision>499</cp:revision>
  <cp:lastPrinted>2017-12-02T12:54:20Z</cp:lastPrinted>
  <dcterms:created xsi:type="dcterms:W3CDTF">2017-11-13T02:27:37Z</dcterms:created>
  <dcterms:modified xsi:type="dcterms:W3CDTF">2021-11-13T22:06:10Z</dcterms:modified>
</cp:coreProperties>
</file>