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yI/4jVIcEuRtTHlpLsH3fg0oZ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095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ksubbala@stevens.edu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lbany.edu/faculty/dsaha/" TargetMode="External"/><Relationship Id="rId5" Type="http://schemas.openxmlformats.org/officeDocument/2006/relationships/hyperlink" Target="mailto:dsaha@albany.edu" TargetMode="External"/><Relationship Id="rId4" Type="http://schemas.openxmlformats.org/officeDocument/2006/relationships/hyperlink" Target="http://www.kpsuba.com/" TargetMode="External"/><Relationship Id="rId9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groups?home=&amp;gid=5070076&amp;trk=anet_ug_h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saha@albany.edu" TargetMode="External"/><Relationship Id="rId4" Type="http://schemas.openxmlformats.org/officeDocument/2006/relationships/hyperlink" Target="mailto:ksubbala@steven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saha@albany.edu" TargetMode="External"/><Relationship Id="rId2" Type="http://schemas.openxmlformats.org/officeDocument/2006/relationships/hyperlink" Target="mailto:ksubbala@steven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sDvVnQCC5QclwpyL7J1FF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suba.com/activities/ieee-tai-special-issu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63511" y="3194463"/>
            <a:ext cx="7995015" cy="336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b="1" dirty="0"/>
              <a:t>Chair</a:t>
            </a:r>
            <a:r>
              <a:rPr lang="en-US" sz="1400" dirty="0"/>
              <a:t>: Prof. K.P. (Suba) </a:t>
            </a:r>
            <a:r>
              <a:rPr lang="en-US" sz="1400" dirty="0" err="1"/>
              <a:t>Subbalakshmi</a:t>
            </a:r>
            <a:r>
              <a:rPr lang="en-US" sz="1400" dirty="0"/>
              <a:t>, </a:t>
            </a:r>
            <a:endParaRPr sz="1400" dirty="0"/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/>
              <a:t>Fellow National Academy of Inventors</a:t>
            </a:r>
            <a:endParaRPr sz="1400" dirty="0"/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/>
              <a:t>Stevens Institute of Technology, </a:t>
            </a:r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/>
              <a:t>Jefferson Science Fellow</a:t>
            </a:r>
          </a:p>
          <a:p>
            <a:pPr marL="0" indent="0" algn="l">
              <a:spcBef>
                <a:spcPts val="304"/>
              </a:spcBef>
              <a:buSzPct val="100000"/>
            </a:pPr>
            <a:r>
              <a:rPr lang="en-US" sz="1400" u="sng" dirty="0">
                <a:solidFill>
                  <a:schemeClr val="hlink"/>
                </a:solidFill>
                <a:hlinkClick r:id="rId3"/>
              </a:rPr>
              <a:t>ksubbala@stevens.edu</a:t>
            </a:r>
            <a:r>
              <a:rPr lang="en-US" sz="1400" dirty="0"/>
              <a:t>; </a:t>
            </a:r>
          </a:p>
          <a:p>
            <a:pPr marL="0" indent="0" algn="l">
              <a:spcBef>
                <a:spcPts val="304"/>
              </a:spcBef>
              <a:buSzPct val="100000"/>
            </a:pPr>
            <a:r>
              <a:rPr lang="en-US" sz="1400" u="sng" dirty="0">
                <a:solidFill>
                  <a:schemeClr val="hlink"/>
                </a:solidFill>
                <a:hlinkClick r:id="rId4"/>
              </a:rPr>
              <a:t>http://www.kpsuba.com</a:t>
            </a:r>
            <a:endParaRPr lang="en-US" sz="1400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1400" dirty="0"/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b="1" dirty="0"/>
              <a:t>Vice Chair: </a:t>
            </a:r>
            <a:endParaRPr sz="1400" dirty="0"/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/>
              <a:t>Prof. Dola Saha, </a:t>
            </a:r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/>
              <a:t>University at Albany, SUNY</a:t>
            </a:r>
          </a:p>
          <a:p>
            <a:pPr marL="0" lvl="0" indent="0" algn="l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1400" dirty="0">
                <a:hlinkClick r:id="rId5"/>
              </a:rPr>
              <a:t>dsaha@albany.edu</a:t>
            </a:r>
            <a:r>
              <a:rPr lang="en-US" sz="1400" dirty="0"/>
              <a:t> </a:t>
            </a:r>
          </a:p>
          <a:p>
            <a:pPr marL="0" lvl="0" indent="0" algn="l">
              <a:spcBef>
                <a:spcPts val="304"/>
              </a:spcBef>
              <a:buSzPct val="100000"/>
            </a:pPr>
            <a:r>
              <a:rPr lang="en-US" sz="1400" dirty="0">
                <a:hlinkClick r:id="rId6"/>
              </a:rPr>
              <a:t>https://www.albany.edu/faculty/dsaha/</a:t>
            </a:r>
            <a:endParaRPr sz="1400" dirty="0"/>
          </a:p>
          <a:p>
            <a:pPr marL="0" lvl="0" indent="0" algn="ctr" rtl="0"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1400" dirty="0"/>
          </a:p>
        </p:txBody>
      </p:sp>
      <p:pic>
        <p:nvPicPr>
          <p:cNvPr id="86" name="Google Shape;86;p1" descr="K.P.Suba-2018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79954" y="4884741"/>
            <a:ext cx="1052899" cy="156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Screen Shot 2020-12-14 at 7.49.16 AM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1229" y="4951066"/>
            <a:ext cx="1314769" cy="143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C85162-679B-5F43-8465-9192ECA66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5286" y="38460"/>
            <a:ext cx="4216666" cy="29581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Currently 383 members in LinkedIn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To join </a:t>
            </a:r>
            <a:r>
              <a:rPr lang="en-US" dirty="0" err="1"/>
              <a:t>AIMLSec</a:t>
            </a:r>
            <a:r>
              <a:rPr lang="en-US" dirty="0"/>
              <a:t>-IG, use the LinkedIn group: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http://www.linkedin.com/groups?home=&amp;gid=5070076&amp;trk=anet_ug_hm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dirty="0"/>
              <a:t>The group is also searchable under the name of IEEE Special Interest Group on AI and ML in Security in LinkedIn.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You can also send an e-mail to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ksubbala@stevens.edu</a:t>
            </a:r>
            <a:r>
              <a:rPr lang="en-US" dirty="0"/>
              <a:t> or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dsaha@albany.edu</a:t>
            </a:r>
            <a:r>
              <a:rPr lang="en-US" dirty="0"/>
              <a:t> </a:t>
            </a:r>
            <a:endParaRPr dirty="0"/>
          </a:p>
        </p:txBody>
      </p:sp>
      <p:cxnSp>
        <p:nvCxnSpPr>
          <p:cNvPr id="95" name="Google Shape;95;p2"/>
          <p:cNvCxnSpPr/>
          <p:nvPr/>
        </p:nvCxnSpPr>
        <p:spPr>
          <a:xfrm>
            <a:off x="109744" y="1583669"/>
            <a:ext cx="8955866" cy="15679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9289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Introduction to the AIMLSec-IG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132-A43E-5342-90C9-9595BC92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Seminar Series - 2020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715B8-947E-0A49-85AD-6D60FC691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Started virtual seminars when traveling was restricted due to COVID</a:t>
            </a:r>
          </a:p>
          <a:p>
            <a:r>
              <a:rPr lang="en-US" dirty="0"/>
              <a:t>Inaugural Speaker: Prof. Vincent Poor (Nov, 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CE260-EABC-2947-B8FD-A98AC2371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181"/>
            <a:ext cx="9144000" cy="14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4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B88D-83E9-E048-B25C-49C74FFD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Seminar Series - 2021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BB80D-0EB5-B147-B7E0-3C00FE358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9F843-E667-2C4B-B9E7-6F3B0FFB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4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FC18-21FA-9C4F-B2BF-42B60CBA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Seminar Series - 2022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4BBB7-D0BC-5841-8B47-C030A71C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156363"/>
            <a:ext cx="8229600" cy="1969799"/>
          </a:xfrm>
        </p:spPr>
        <p:txBody>
          <a:bodyPr>
            <a:normAutofit/>
          </a:bodyPr>
          <a:lstStyle/>
          <a:p>
            <a:r>
              <a:rPr lang="en-US" dirty="0"/>
              <a:t>Topic or Speaker Suggestions: Please email us (</a:t>
            </a:r>
            <a:r>
              <a:rPr lang="en-US" u="sng" dirty="0">
                <a:solidFill>
                  <a:schemeClr val="hlink"/>
                </a:solidFill>
                <a:hlinkClick r:id="rId2"/>
              </a:rPr>
              <a:t>ksubbala@stevens.edu</a:t>
            </a:r>
            <a:r>
              <a:rPr lang="en-US" dirty="0"/>
              <a:t> or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dsaha@albany.edu</a:t>
            </a:r>
            <a:r>
              <a:rPr lang="en-US" dirty="0"/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2F4E2-E532-954B-AC85-41218C8C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6510"/>
            <a:ext cx="9144000" cy="20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2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235D-BFC9-4346-9127-B033928F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Channel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5B184-7107-DF41-8B9A-3F28434DB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YouTube Channel for the AIMLSec Webinar series is up and running.</a:t>
            </a:r>
          </a:p>
          <a:p>
            <a:r>
              <a:rPr lang="en-US" sz="2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https://www.youtube.com/channel/UCsDvVnQCC5QclwpyL7J1FFA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307BF-874E-7B43-9942-731C0773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921" y="3354778"/>
            <a:ext cx="6175169" cy="35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5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AIMLSec</a:t>
            </a:r>
            <a:r>
              <a:rPr lang="en-US" dirty="0"/>
              <a:t>-IG chair is an AE for IEEE Transactions on AI</a:t>
            </a:r>
          </a:p>
          <a:p>
            <a:pPr marL="342900" lvl="0">
              <a:spcBef>
                <a:spcPts val="0"/>
              </a:spcBef>
              <a:buSzPts val="3200"/>
            </a:pPr>
            <a:r>
              <a:rPr lang="en-US" dirty="0" err="1"/>
              <a:t>AIMLSec</a:t>
            </a:r>
            <a:r>
              <a:rPr lang="en-US" dirty="0"/>
              <a:t>-IG chair is an AE for IEEE Transactions on Neural Networks and Learning System (TNNLS)</a:t>
            </a:r>
          </a:p>
          <a:p>
            <a:pPr marL="342900" lvl="0">
              <a:spcBef>
                <a:spcPts val="0"/>
              </a:spcBef>
              <a:buSzPts val="3200"/>
            </a:pPr>
            <a:r>
              <a:rPr lang="en-US" dirty="0" err="1"/>
              <a:t>AIMLSec</a:t>
            </a:r>
            <a:r>
              <a:rPr lang="en-US" dirty="0"/>
              <a:t>-IG chair is a Guest Editor in IEEE Transactions on AI on “</a:t>
            </a:r>
            <a:r>
              <a:rPr lang="en-US" b="1" dirty="0"/>
              <a:t>Explainable and Interpretable AI</a:t>
            </a:r>
            <a:r>
              <a:rPr lang="en-US" dirty="0"/>
              <a:t>” </a:t>
            </a:r>
            <a:r>
              <a:rPr lang="en-US" dirty="0">
                <a:hlinkClick r:id="rId3"/>
              </a:rPr>
              <a:t>https://www.kpsuba.com/activities/ieee-tai-special-issue</a:t>
            </a:r>
            <a:r>
              <a:rPr lang="en-US" dirty="0"/>
              <a:t> </a:t>
            </a:r>
          </a:p>
          <a:p>
            <a:pPr marL="342900">
              <a:spcBef>
                <a:spcPts val="0"/>
              </a:spcBef>
              <a:buSzPts val="3200"/>
            </a:pPr>
            <a:r>
              <a:rPr lang="en-US" dirty="0"/>
              <a:t>Group members regularly publish in IEEE Transactions on Cognitive Communications and Networks (TCCN)</a:t>
            </a:r>
          </a:p>
          <a:p>
            <a:pPr marL="342900">
              <a:spcBef>
                <a:spcPts val="0"/>
              </a:spcBef>
              <a:buSzPts val="3200"/>
            </a:pPr>
            <a:r>
              <a:rPr lang="en-US" dirty="0"/>
              <a:t>Group members have served as AE for IEEE TCCN</a:t>
            </a:r>
            <a:endParaRPr dirty="0"/>
          </a:p>
        </p:txBody>
      </p:sp>
      <p:cxnSp>
        <p:nvCxnSpPr>
          <p:cNvPr id="95" name="Google Shape;95;p2"/>
          <p:cNvCxnSpPr/>
          <p:nvPr/>
        </p:nvCxnSpPr>
        <p:spPr>
          <a:xfrm>
            <a:off x="109744" y="1583669"/>
            <a:ext cx="8955866" cy="15679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9289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Other Activities of </a:t>
            </a:r>
            <a:r>
              <a:rPr lang="en-US" dirty="0" err="1"/>
              <a:t>AIMLSec</a:t>
            </a:r>
            <a:r>
              <a:rPr lang="en-US" dirty="0"/>
              <a:t>-IG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986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318</Words>
  <Application>Microsoft Macintosh PowerPoint</Application>
  <PresentationFormat>On-screen Show (4:3)</PresentationFormat>
  <Paragraphs>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Introduction to the AIMLSec-IG</vt:lpstr>
      <vt:lpstr>Virtual Seminar Series - 2020</vt:lpstr>
      <vt:lpstr>Virtual Seminar Series - 2021</vt:lpstr>
      <vt:lpstr>Virtual Seminar Series - 2022</vt:lpstr>
      <vt:lpstr>YouTube Channel </vt:lpstr>
      <vt:lpstr>Other Activities of AIMLSec-IG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K.P. Suba</dc:creator>
  <cp:lastModifiedBy>Saha, Dola</cp:lastModifiedBy>
  <cp:revision>27</cp:revision>
  <dcterms:created xsi:type="dcterms:W3CDTF">2013-06-09T14:13:51Z</dcterms:created>
  <dcterms:modified xsi:type="dcterms:W3CDTF">2022-04-23T23:03:38Z</dcterms:modified>
</cp:coreProperties>
</file>